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0"/>
  </p:notesMasterIdLst>
  <p:sldIdLst>
    <p:sldId id="256" r:id="rId2"/>
    <p:sldId id="290" r:id="rId3"/>
    <p:sldId id="296" r:id="rId4"/>
    <p:sldId id="260" r:id="rId5"/>
    <p:sldId id="292" r:id="rId6"/>
    <p:sldId id="293" r:id="rId7"/>
    <p:sldId id="294" r:id="rId8"/>
    <p:sldId id="295" r:id="rId9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BA191-81CB-416C-A49D-E606F6712B5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F2F16-04EF-45E2-9F32-2296913317C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1214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3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752600" cy="5851525"/>
          </a:xfrm>
        </p:spPr>
        <p:txBody>
          <a:bodyPr vert="eaVert" anchor="b" anchorCtr="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6" y="5486401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7" y="3852865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E291310-80DE-48C4-8547-523C4AEAB14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4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5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4CA1C11-27E4-46D8-987D-749AD2F5A047}" type="datetimeFigureOut">
              <a:rPr lang="it-IT" smtClean="0"/>
              <a:pPr/>
              <a:t>02/03/2016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342620" y="332656"/>
            <a:ext cx="5886983" cy="1656183"/>
          </a:xfrm>
        </p:spPr>
        <p:txBody>
          <a:bodyPr/>
          <a:lstStyle/>
          <a:p>
            <a:r>
              <a:rPr lang="it-IT" sz="2500" b="1" dirty="0"/>
              <a:t>VALORITALIA S.r.l. </a:t>
            </a:r>
            <a:r>
              <a:rPr lang="it-IT" sz="2500" dirty="0"/>
              <a:t/>
            </a:r>
            <a:br>
              <a:rPr lang="it-IT" sz="2500" dirty="0"/>
            </a:br>
            <a:r>
              <a:rPr lang="it-IT" sz="2500" b="1" dirty="0" smtClean="0"/>
              <a:t>Società per </a:t>
            </a:r>
            <a:r>
              <a:rPr lang="it-IT" sz="2500" b="1" dirty="0"/>
              <a:t>la certificazione della qualità e delle produzioni vitivinicole italiane </a:t>
            </a:r>
            <a:endParaRPr lang="it-IT" sz="25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2636913"/>
            <a:ext cx="7486600" cy="3384376"/>
          </a:xfrm>
        </p:spPr>
        <p:txBody>
          <a:bodyPr>
            <a:normAutofit/>
          </a:bodyPr>
          <a:lstStyle/>
          <a:p>
            <a:pPr algn="ctr"/>
            <a:endParaRPr lang="it-IT" sz="2400" b="1" i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  <a:p>
            <a:pPr algn="ctr"/>
            <a:endParaRPr lang="it-IT" sz="2400" b="1" i="1" dirty="0" smtClean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  <a:p>
            <a:pPr algn="ctr"/>
            <a:r>
              <a:rPr lang="it-IT" sz="4400" b="1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SCHEDARIO VITICOLO</a:t>
            </a:r>
          </a:p>
          <a:p>
            <a:pPr algn="ctr"/>
            <a:endParaRPr lang="it-IT" sz="2400" b="1" i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113" y="609002"/>
            <a:ext cx="1733923" cy="146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03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552728" cy="2506290"/>
          </a:xfrm>
        </p:spPr>
        <p:txBody>
          <a:bodyPr/>
          <a:lstStyle/>
          <a:p>
            <a:pPr algn="ctr"/>
            <a:r>
              <a:rPr lang="it-IT" dirty="0" smtClean="0"/>
              <a:t> </a:t>
            </a:r>
            <a:r>
              <a:rPr lang="it-IT" sz="2800" b="1" i="1" dirty="0" smtClean="0"/>
              <a:t>SCHEDARIO </a:t>
            </a:r>
            <a:r>
              <a:rPr lang="it-IT" sz="2800" b="1" i="1" dirty="0" smtClean="0"/>
              <a:t>VITICOLO</a:t>
            </a:r>
            <a:br>
              <a:rPr lang="it-IT" sz="2800" b="1" i="1" dirty="0" smtClean="0"/>
            </a:br>
            <a:r>
              <a:rPr lang="it-IT" sz="2800" b="1" i="1" dirty="0" smtClean="0"/>
              <a:t> D.M. 16/12/2010</a:t>
            </a:r>
            <a:br>
              <a:rPr lang="it-IT" sz="2800" b="1" i="1" dirty="0" smtClean="0"/>
            </a:br>
            <a:r>
              <a:rPr lang="it-IT" sz="2800" b="1" i="1" dirty="0" smtClean="0"/>
              <a:t>GU n. 16 del </a:t>
            </a:r>
            <a:r>
              <a:rPr lang="it-IT" sz="2800" b="1" i="1" dirty="0" smtClean="0"/>
              <a:t>21-01-2011</a:t>
            </a:r>
            <a:br>
              <a:rPr lang="it-IT" sz="2800" b="1" i="1" dirty="0" smtClean="0"/>
            </a:br>
            <a:r>
              <a:rPr lang="it-IT" sz="1600" b="1" i="1" dirty="0" smtClean="0"/>
              <a:t>Disposizione applicative del decreto legislativo 8 aprile 2010 n. 61 </a:t>
            </a:r>
            <a:br>
              <a:rPr lang="it-IT" sz="1600" b="1" i="1" dirty="0" smtClean="0"/>
            </a:br>
            <a:r>
              <a:rPr lang="it-IT" sz="1600" b="1" i="1" dirty="0" smtClean="0"/>
              <a:t>relativo alla tutela delle denominazioni di origine e delle indicazioni geografiche dei vini per quanto concerne la disciplina dello schedario viticolo e della rivendicazione annuale delle produzioni</a:t>
            </a:r>
            <a:endParaRPr lang="it-IT" sz="2800" b="1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996952"/>
            <a:ext cx="7620000" cy="3168352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r>
              <a:rPr lang="it-IT" sz="4000" dirty="0" smtClean="0"/>
              <a:t>  </a:t>
            </a:r>
          </a:p>
          <a:p>
            <a:pPr marL="114300" indent="0">
              <a:buNone/>
            </a:pPr>
            <a:r>
              <a:rPr lang="it-IT" sz="4000" dirty="0" smtClean="0"/>
              <a:t>         </a:t>
            </a:r>
            <a:endParaRPr lang="it-IT" sz="4000" b="1" dirty="0" smtClean="0"/>
          </a:p>
          <a:p>
            <a:pPr marL="114300" lvl="0" indent="0" algn="ctr">
              <a:buNone/>
            </a:pPr>
            <a:r>
              <a:rPr lang="it-IT" sz="7200" dirty="0" smtClean="0"/>
              <a:t>Art 1</a:t>
            </a:r>
            <a:endParaRPr lang="it-IT" sz="7200" dirty="0" smtClean="0"/>
          </a:p>
          <a:p>
            <a:pPr marL="114300" lvl="0" indent="0">
              <a:buNone/>
            </a:pPr>
            <a:endParaRPr lang="it-IT" sz="7200" dirty="0" smtClean="0"/>
          </a:p>
          <a:p>
            <a:pPr marL="114300" lvl="0" indent="0">
              <a:buNone/>
            </a:pPr>
            <a:r>
              <a:rPr lang="it-IT" sz="7200" dirty="0" smtClean="0"/>
              <a:t>1. Il presente decreto stabilisce le disposizioni applicative del decreto legislativo 8 aprile 2010, n.61</a:t>
            </a:r>
            <a:endParaRPr lang="it-IT" sz="7200" dirty="0" smtClean="0"/>
          </a:p>
          <a:p>
            <a:pPr marL="114300" lvl="0" indent="0">
              <a:buNone/>
            </a:pPr>
            <a:r>
              <a:rPr lang="it-IT" sz="7200" dirty="0" smtClean="0"/>
              <a:t>a) l’iscrizione delle superfici vitate allo schedario viticolo, la gestione dello schedario ed i relativi controlli nonché il trasferimento dati dei preesistenti albi ed elenchi nello schedario e l’allineamento dei dati SIAN con le altre banche dati</a:t>
            </a:r>
            <a:endParaRPr lang="it-IT" sz="7200" dirty="0" smtClean="0"/>
          </a:p>
          <a:p>
            <a:pPr marL="114300" lvl="0" indent="0">
              <a:buNone/>
            </a:pPr>
            <a:r>
              <a:rPr lang="it-IT" sz="7200" dirty="0" smtClean="0"/>
              <a:t>b)La rivendicazione annuale delle produzioni</a:t>
            </a:r>
            <a:endParaRPr lang="it-IT" sz="7200" dirty="0" smtClean="0"/>
          </a:p>
          <a:p>
            <a:pPr marL="114300" lvl="0" indent="0">
              <a:buNone/>
            </a:pPr>
            <a:endParaRPr lang="it-IT" sz="7200" dirty="0" smtClean="0"/>
          </a:p>
          <a:p>
            <a:pPr marL="114300" lvl="0" indent="0">
              <a:buNone/>
            </a:pPr>
            <a:endParaRPr lang="it-IT" sz="7200" dirty="0"/>
          </a:p>
          <a:p>
            <a:pPr marL="114300" lvl="0" indent="0">
              <a:buNone/>
            </a:pPr>
            <a:endParaRPr lang="it-IT" sz="7200" dirty="0" smtClean="0"/>
          </a:p>
          <a:p>
            <a:pPr marL="114300" lvl="0" indent="0">
              <a:buNone/>
            </a:pPr>
            <a:endParaRPr lang="it-IT" sz="7200" dirty="0" smtClean="0"/>
          </a:p>
          <a:p>
            <a:pPr>
              <a:buNone/>
            </a:pPr>
            <a:r>
              <a:rPr lang="it-IT" sz="7200" dirty="0" smtClean="0"/>
              <a:t> </a:t>
            </a:r>
          </a:p>
          <a:p>
            <a:pPr marL="114300" indent="0">
              <a:buNone/>
            </a:pPr>
            <a:endParaRPr lang="it-IT" sz="2800" dirty="0"/>
          </a:p>
          <a:p>
            <a:pPr marL="11430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it-IT" sz="3200" dirty="0" smtClean="0"/>
              <a:t>.</a:t>
            </a:r>
            <a:endParaRPr lang="it-IT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836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624736" cy="2362274"/>
          </a:xfrm>
        </p:spPr>
        <p:txBody>
          <a:bodyPr/>
          <a:lstStyle/>
          <a:p>
            <a:pPr algn="ctr"/>
            <a:r>
              <a:rPr lang="it-IT" dirty="0" smtClean="0"/>
              <a:t> </a:t>
            </a:r>
            <a:r>
              <a:rPr lang="it-IT" sz="2800" b="1" i="1" dirty="0" smtClean="0"/>
              <a:t>SCHEDARI VITICOLO</a:t>
            </a:r>
            <a:br>
              <a:rPr lang="it-IT" sz="2800" b="1" i="1" dirty="0" smtClean="0"/>
            </a:br>
            <a:r>
              <a:rPr lang="it-IT" sz="2800" b="1" i="1" dirty="0" smtClean="0"/>
              <a:t> D.M. 16/12/2010</a:t>
            </a:r>
            <a:br>
              <a:rPr lang="it-IT" sz="2800" b="1" i="1" dirty="0" smtClean="0"/>
            </a:br>
            <a:r>
              <a:rPr lang="it-IT" sz="2800" b="1" i="1" dirty="0" smtClean="0"/>
              <a:t>GU n. 16 del 21-01-2011</a:t>
            </a:r>
            <a:endParaRPr lang="it-IT" sz="2800" b="1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420888"/>
            <a:ext cx="7620000" cy="3744416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r>
              <a:rPr lang="it-IT" sz="4000" dirty="0" smtClean="0"/>
              <a:t>  </a:t>
            </a:r>
          </a:p>
          <a:p>
            <a:pPr marL="114300" indent="0">
              <a:buNone/>
            </a:pPr>
            <a:r>
              <a:rPr lang="it-IT" sz="4000" dirty="0" smtClean="0"/>
              <a:t>         </a:t>
            </a:r>
            <a:endParaRPr lang="it-IT" sz="4000" b="1" dirty="0" smtClean="0"/>
          </a:p>
          <a:p>
            <a:pPr marL="114300" lvl="0" indent="0" algn="ctr">
              <a:buNone/>
            </a:pPr>
            <a:r>
              <a:rPr lang="it-IT" sz="7200" dirty="0" smtClean="0"/>
              <a:t>Capitolo II </a:t>
            </a:r>
          </a:p>
          <a:p>
            <a:pPr marL="114300" lvl="0" indent="0" algn="ctr">
              <a:buNone/>
            </a:pPr>
            <a:r>
              <a:rPr lang="it-IT" sz="7200" dirty="0" smtClean="0"/>
              <a:t>Schedario vitivinicolo</a:t>
            </a:r>
          </a:p>
          <a:p>
            <a:pPr marL="114300" lvl="0" indent="0" algn="ctr">
              <a:buNone/>
            </a:pPr>
            <a:r>
              <a:rPr lang="it-IT" sz="7200" dirty="0" smtClean="0"/>
              <a:t>GESTIONE SUPERFICI VITATE</a:t>
            </a:r>
          </a:p>
          <a:p>
            <a:pPr marL="114300" lvl="0" indent="0">
              <a:buNone/>
            </a:pPr>
            <a:endParaRPr lang="it-IT" sz="7200" dirty="0"/>
          </a:p>
          <a:p>
            <a:pPr marL="114300" lvl="0" indent="0" algn="ctr">
              <a:buNone/>
            </a:pPr>
            <a:r>
              <a:rPr lang="it-IT" sz="7200" dirty="0" smtClean="0"/>
              <a:t>Art. 2</a:t>
            </a:r>
          </a:p>
          <a:p>
            <a:pPr marL="114300" lvl="0" indent="0">
              <a:buNone/>
            </a:pPr>
            <a:r>
              <a:rPr lang="it-IT" sz="7200" dirty="0" smtClean="0"/>
              <a:t>1.Nel presente </a:t>
            </a:r>
            <a:r>
              <a:rPr lang="it-IT" sz="7200" dirty="0" smtClean="0"/>
              <a:t>capitolo </a:t>
            </a:r>
            <a:r>
              <a:rPr lang="it-IT" sz="7200" dirty="0" smtClean="0"/>
              <a:t>sono stabilite:</a:t>
            </a:r>
          </a:p>
          <a:p>
            <a:pPr marL="114300" lvl="0" indent="0">
              <a:buNone/>
            </a:pPr>
            <a:r>
              <a:rPr lang="it-IT" sz="7200" dirty="0" smtClean="0"/>
              <a:t>a) Le modalità e le condizioni per la gestione e l’aggiornamento dello Schedario viticolo, articolato su base territoriale da parte delle regioni e province autonome, secondo modalità concordate nell’ambito dei servizi SIAN sulla base dei dati forniti al Fascicolo aziendale agricolo.</a:t>
            </a:r>
          </a:p>
          <a:p>
            <a:pPr marL="114300" lvl="0" indent="0">
              <a:buNone/>
            </a:pPr>
            <a:r>
              <a:rPr lang="it-IT" sz="7200" dirty="0" smtClean="0"/>
              <a:t>b)Le modalità e le condizioni per l’iscrizione, a cura dei conduttori, nel predetto schedario viticolo dei vigneti destinati a produrre vini DO.</a:t>
            </a:r>
          </a:p>
          <a:p>
            <a:pPr marL="114300" lvl="0" indent="0">
              <a:buNone/>
            </a:pPr>
            <a:endParaRPr lang="it-IT" sz="7200" dirty="0" smtClean="0"/>
          </a:p>
          <a:p>
            <a:pPr marL="114300" lvl="0" indent="0">
              <a:buNone/>
            </a:pPr>
            <a:endParaRPr lang="it-IT" sz="7200" dirty="0"/>
          </a:p>
          <a:p>
            <a:pPr marL="114300" lvl="0" indent="0">
              <a:buNone/>
            </a:pPr>
            <a:endParaRPr lang="it-IT" sz="7200" dirty="0" smtClean="0"/>
          </a:p>
          <a:p>
            <a:pPr marL="114300" lvl="0" indent="0">
              <a:buNone/>
            </a:pPr>
            <a:endParaRPr lang="it-IT" sz="7200" dirty="0" smtClean="0"/>
          </a:p>
          <a:p>
            <a:pPr>
              <a:buNone/>
            </a:pPr>
            <a:r>
              <a:rPr lang="it-IT" sz="7200" dirty="0" smtClean="0"/>
              <a:t> </a:t>
            </a:r>
          </a:p>
          <a:p>
            <a:pPr marL="114300" indent="0">
              <a:buNone/>
            </a:pPr>
            <a:endParaRPr lang="it-IT" sz="2800" dirty="0"/>
          </a:p>
          <a:p>
            <a:pPr marL="11430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it-IT" sz="3200" dirty="0" smtClean="0"/>
              <a:t>.</a:t>
            </a:r>
            <a:endParaRPr lang="it-IT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836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 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endParaRPr lang="it-IT" sz="2400" dirty="0" smtClean="0"/>
          </a:p>
          <a:p>
            <a:pPr marL="114300" indent="0" algn="ctr">
              <a:buNone/>
            </a:pPr>
            <a:r>
              <a:rPr lang="it-IT" sz="7200" b="1" dirty="0"/>
              <a:t>SEZIONE A</a:t>
            </a:r>
          </a:p>
          <a:p>
            <a:pPr marL="114300" indent="0" algn="ctr">
              <a:buNone/>
            </a:pPr>
            <a:r>
              <a:rPr lang="it-IT" sz="7200" b="1" dirty="0"/>
              <a:t>IL POTENZIALE PRODUTTIVO </a:t>
            </a:r>
            <a:r>
              <a:rPr lang="it-IT" sz="7200" b="1" dirty="0" smtClean="0"/>
              <a:t>VITICOLO</a:t>
            </a:r>
          </a:p>
          <a:p>
            <a:pPr marL="114300" indent="0" algn="ctr">
              <a:buNone/>
            </a:pPr>
            <a:endParaRPr lang="it-IT" sz="2400" dirty="0"/>
          </a:p>
          <a:p>
            <a:pPr marL="114300" indent="0" algn="ctr">
              <a:buNone/>
            </a:pPr>
            <a:endParaRPr lang="it-IT" sz="2400" dirty="0"/>
          </a:p>
          <a:p>
            <a:pPr marL="114300" indent="0" algn="ctr">
              <a:buNone/>
            </a:pPr>
            <a:r>
              <a:rPr lang="it-IT" sz="5500" b="1" dirty="0"/>
              <a:t>Articolo 3</a:t>
            </a:r>
          </a:p>
          <a:p>
            <a:pPr marL="114300" indent="0" algn="ctr">
              <a:buNone/>
            </a:pPr>
            <a:r>
              <a:rPr lang="it-IT" sz="7200" dirty="0"/>
              <a:t>Schedario viticolo: </a:t>
            </a:r>
            <a:r>
              <a:rPr lang="it-IT" sz="7200" dirty="0" smtClean="0"/>
              <a:t>definizioni</a:t>
            </a:r>
          </a:p>
          <a:p>
            <a:pPr marL="114300" indent="0" algn="ctr">
              <a:buNone/>
            </a:pPr>
            <a:endParaRPr lang="it-IT" sz="7200" dirty="0"/>
          </a:p>
          <a:p>
            <a:pPr marL="114300" indent="0" algn="just">
              <a:buNone/>
            </a:pPr>
            <a:r>
              <a:rPr lang="it-IT" sz="6400" dirty="0"/>
              <a:t>1. Ai sensi del presente capitolo si adottano le seguenti definizioni:</a:t>
            </a:r>
          </a:p>
          <a:p>
            <a:pPr marL="114300" indent="0" algn="just">
              <a:buNone/>
            </a:pPr>
            <a:r>
              <a:rPr lang="it-IT" sz="6400" dirty="0"/>
              <a:t>a) Schedario viticolo. È lo strumento previsto dall'articolo 185-bis del regolamento CE</a:t>
            </a:r>
          </a:p>
          <a:p>
            <a:pPr marL="114300" indent="0" algn="just">
              <a:buNone/>
            </a:pPr>
            <a:r>
              <a:rPr lang="it-IT" sz="6400" dirty="0"/>
              <a:t>del Consiglio n. 1234/2007 e dal regolamento CE applicativo della Commissione </a:t>
            </a:r>
            <a:r>
              <a:rPr lang="it-IT" sz="6400" dirty="0" smtClean="0"/>
              <a:t>n.436/2009;</a:t>
            </a:r>
          </a:p>
          <a:p>
            <a:pPr marL="114300" indent="0" algn="ctr">
              <a:buNone/>
            </a:pPr>
            <a:endParaRPr lang="it-IT" sz="7200" dirty="0"/>
          </a:p>
          <a:p>
            <a:pPr marL="114300" indent="0" algn="just">
              <a:buNone/>
            </a:pPr>
            <a:r>
              <a:rPr lang="it-IT" sz="6400" dirty="0"/>
              <a:t>b) Appezzamento viticolo. È una superficie continua coltivata a vite che appare</a:t>
            </a:r>
          </a:p>
          <a:p>
            <a:pPr marL="114300" indent="0" algn="just">
              <a:buNone/>
            </a:pPr>
            <a:r>
              <a:rPr lang="it-IT" sz="6400" dirty="0"/>
              <a:t>omogenea per caratteristiche fisiche evidenti (orientamento dei filari e sesto di</a:t>
            </a:r>
          </a:p>
          <a:p>
            <a:pPr marL="114300" indent="0" algn="just">
              <a:buNone/>
            </a:pPr>
            <a:r>
              <a:rPr lang="it-IT" sz="6400" dirty="0"/>
              <a:t>coltivazione). La rappresentazione grafica dell'appezzamento include le aree di</a:t>
            </a:r>
          </a:p>
          <a:p>
            <a:pPr marL="114300" indent="0" algn="just">
              <a:buNone/>
            </a:pPr>
            <a:r>
              <a:rPr lang="it-IT" sz="6400" dirty="0"/>
              <a:t>servizio della superficie vitata;</a:t>
            </a:r>
          </a:p>
          <a:p>
            <a:pPr marL="114300" indent="0" algn="ctr">
              <a:buNone/>
            </a:pPr>
            <a:endParaRPr lang="it-IT" sz="6400" dirty="0" smtClean="0"/>
          </a:p>
          <a:p>
            <a:pPr marL="114300" indent="0" algn="just">
              <a:buNone/>
            </a:pPr>
            <a:r>
              <a:rPr lang="it-IT" sz="6400" dirty="0" smtClean="0"/>
              <a:t>c</a:t>
            </a:r>
            <a:r>
              <a:rPr lang="it-IT" sz="6400" dirty="0"/>
              <a:t>) Parcella viticola aziendale. Presenta le stesse caratteristiche dell'appezzamento</a:t>
            </a:r>
          </a:p>
          <a:p>
            <a:pPr marL="114300" indent="0" algn="just">
              <a:buNone/>
            </a:pPr>
            <a:r>
              <a:rPr lang="it-IT" sz="6400" dirty="0"/>
              <a:t>viticolo, ma è limitata alla superficie condotta da una singola azienda; a tale scopo,</a:t>
            </a:r>
          </a:p>
          <a:p>
            <a:pPr marL="114300" indent="0" algn="just">
              <a:buNone/>
            </a:pPr>
            <a:r>
              <a:rPr lang="it-IT" sz="6400" dirty="0"/>
              <a:t>la delimitazione aziendale deriva dalla consistenza territoriale presente nel fascicolo</a:t>
            </a:r>
          </a:p>
          <a:p>
            <a:pPr marL="114300" indent="0" algn="just">
              <a:buNone/>
            </a:pPr>
            <a:r>
              <a:rPr lang="it-IT" sz="6400" dirty="0"/>
              <a:t>aziendale;</a:t>
            </a:r>
          </a:p>
          <a:p>
            <a:pPr marL="114300" indent="0" algn="ctr">
              <a:buNone/>
            </a:pPr>
            <a:endParaRPr lang="it-IT" sz="5600" dirty="0" smtClean="0"/>
          </a:p>
          <a:p>
            <a:pPr marL="114300" indent="0" algn="ctr">
              <a:buNone/>
            </a:pPr>
            <a:endParaRPr lang="it-IT" sz="5600" dirty="0"/>
          </a:p>
          <a:p>
            <a:pPr marL="114300" indent="0" algn="ctr">
              <a:buNone/>
            </a:pPr>
            <a:endParaRPr lang="it-IT" sz="5600" dirty="0" smtClean="0"/>
          </a:p>
          <a:p>
            <a:pPr marL="114300" indent="0" algn="ctr">
              <a:buNone/>
            </a:pPr>
            <a:endParaRPr lang="it-IT" sz="5600" dirty="0"/>
          </a:p>
          <a:p>
            <a:pPr marL="114300" indent="0">
              <a:buNone/>
            </a:pPr>
            <a:endParaRPr lang="it-IT" sz="2400" dirty="0" smtClean="0"/>
          </a:p>
          <a:p>
            <a:pPr marL="114300" indent="0">
              <a:buNone/>
            </a:pPr>
            <a:endParaRPr lang="it-IT" sz="2400" dirty="0" smtClean="0"/>
          </a:p>
          <a:p>
            <a:pPr marL="114300" indent="0">
              <a:buNone/>
            </a:pPr>
            <a:r>
              <a:rPr lang="it-IT" sz="2400" dirty="0" smtClean="0"/>
              <a:t> </a:t>
            </a:r>
          </a:p>
          <a:p>
            <a:pPr marL="114300" indent="0">
              <a:buNone/>
            </a:pPr>
            <a:endParaRPr lang="it-IT" sz="2400" dirty="0"/>
          </a:p>
          <a:p>
            <a:pPr marL="114300" indent="0">
              <a:buNone/>
            </a:pPr>
            <a:endParaRPr lang="it-IT" sz="2400" dirty="0"/>
          </a:p>
          <a:p>
            <a:pPr marL="114300" indent="0">
              <a:buNone/>
            </a:pPr>
            <a:r>
              <a:rPr lang="it-IT" sz="2400" dirty="0" smtClean="0"/>
              <a:t> </a:t>
            </a:r>
            <a:endParaRPr lang="it-IT" sz="2400" dirty="0"/>
          </a:p>
          <a:p>
            <a:pPr marL="114300" indent="0">
              <a:buNone/>
            </a:pPr>
            <a:endParaRPr lang="it-IT" sz="2400" dirty="0" smtClean="0"/>
          </a:p>
          <a:p>
            <a:pPr marL="114300" indent="0">
              <a:buNone/>
            </a:pPr>
            <a:r>
              <a:rPr lang="it-IT" sz="2400" dirty="0" smtClean="0"/>
              <a:t>                                                                      </a:t>
            </a:r>
          </a:p>
          <a:p>
            <a:pPr marL="114300" indent="0">
              <a:buNone/>
            </a:pPr>
            <a:endParaRPr lang="it-IT" sz="2400" dirty="0" smtClean="0"/>
          </a:p>
          <a:p>
            <a:pPr marL="114300" indent="0">
              <a:buNone/>
            </a:pPr>
            <a:r>
              <a:rPr lang="it-IT" sz="2400" dirty="0" smtClean="0"/>
              <a:t>                                                                    </a:t>
            </a:r>
            <a:endParaRPr lang="it-IT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582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it-IT" sz="2100" dirty="0"/>
              <a:t>d) Unità vitata. È una superficie continua coltivata a vite che ricade su una particella</a:t>
            </a:r>
          </a:p>
          <a:p>
            <a:pPr marL="114300" indent="0" algn="just">
              <a:buNone/>
            </a:pPr>
            <a:r>
              <a:rPr lang="it-IT" sz="2100" dirty="0"/>
              <a:t>catastale, condotta da una singola azienda, che è omogenea per le seguenti</a:t>
            </a:r>
          </a:p>
          <a:p>
            <a:pPr marL="114300" indent="0" algn="just">
              <a:buNone/>
            </a:pPr>
            <a:r>
              <a:rPr lang="it-IT" sz="2100" dirty="0"/>
              <a:t>caratteristiche: forma di allevamento, sesto di coltivazione e densità di impianto,</a:t>
            </a:r>
          </a:p>
          <a:p>
            <a:pPr marL="114300" indent="0" algn="just">
              <a:buNone/>
            </a:pPr>
            <a:r>
              <a:rPr lang="it-IT" sz="2100" dirty="0"/>
              <a:t>anno di impianto, presenza di irrigazione, tipologia delle strutture, stato di</a:t>
            </a:r>
          </a:p>
          <a:p>
            <a:pPr marL="114300" indent="0" algn="just">
              <a:buNone/>
            </a:pPr>
            <a:r>
              <a:rPr lang="it-IT" sz="2100" dirty="0"/>
              <a:t>coltivazione, varietà di </a:t>
            </a:r>
            <a:r>
              <a:rPr lang="it-IT" sz="2100" dirty="0" smtClean="0"/>
              <a:t>attitudine a produrre </a:t>
            </a:r>
            <a:r>
              <a:rPr lang="it-IT" sz="2100" dirty="0"/>
              <a:t>vini DOCG, DOC, IGT;</a:t>
            </a:r>
          </a:p>
          <a:p>
            <a:pPr marL="114300" indent="0">
              <a:buNone/>
            </a:pPr>
            <a:endParaRPr lang="it-IT" sz="2100" dirty="0" smtClean="0"/>
          </a:p>
          <a:p>
            <a:pPr marL="114300" indent="0">
              <a:buNone/>
            </a:pPr>
            <a:r>
              <a:rPr lang="it-IT" sz="2100" dirty="0" smtClean="0"/>
              <a:t>e</a:t>
            </a:r>
            <a:r>
              <a:rPr lang="it-IT" sz="2100" dirty="0"/>
              <a:t>) Unità vitata estesa. È costituita da più unità vitate contigue aventi le stesse</a:t>
            </a:r>
          </a:p>
          <a:p>
            <a:pPr marL="114300" indent="0">
              <a:buNone/>
            </a:pPr>
            <a:r>
              <a:rPr lang="it-IT" sz="2100" dirty="0"/>
              <a:t>caratteristiche agronomiche e di impianto e condotte da una singola azienda;</a:t>
            </a:r>
          </a:p>
          <a:p>
            <a:pPr marL="114300" indent="0">
              <a:buNone/>
            </a:pPr>
            <a:endParaRPr lang="it-IT" sz="2100" dirty="0" smtClean="0"/>
          </a:p>
          <a:p>
            <a:pPr marL="114300" indent="0">
              <a:buNone/>
            </a:pPr>
            <a:r>
              <a:rPr lang="it-IT" sz="2100" dirty="0" smtClean="0"/>
              <a:t>f</a:t>
            </a:r>
            <a:r>
              <a:rPr lang="it-IT" sz="2100" dirty="0"/>
              <a:t>) Superficie vitata. È la superficie coltivata a vite misurata all'interno del sesto di</a:t>
            </a:r>
          </a:p>
          <a:p>
            <a:pPr marL="114300" indent="0">
              <a:buNone/>
            </a:pPr>
            <a:r>
              <a:rPr lang="it-IT" sz="2100" dirty="0"/>
              <a:t>impianto (da filare a filare e da vite a vite) aumentata, in misura del 50% del sesto</a:t>
            </a:r>
          </a:p>
          <a:p>
            <a:pPr marL="114300" indent="0">
              <a:buNone/>
            </a:pPr>
            <a:r>
              <a:rPr lang="it-IT" sz="2100" dirty="0"/>
              <a:t>d'impianto oppure fino ad un massimo di tre metri per le aree di servizio, ivi</a:t>
            </a:r>
          </a:p>
          <a:p>
            <a:pPr marL="114300" indent="0">
              <a:buNone/>
            </a:pPr>
            <a:r>
              <a:rPr lang="it-IT" sz="2100" dirty="0"/>
              <a:t>comprese le capezzagne e le scarpate in caso di sistemazioni a terrazze o gradoni</a:t>
            </a:r>
          </a:p>
          <a:p>
            <a:pPr marL="114300" indent="0">
              <a:buNone/>
            </a:pPr>
            <a:r>
              <a:rPr lang="it-IT" sz="2100" dirty="0"/>
              <a:t>o piani raccordati, qualora effettivamente esistenti. Per i filari singoli, la superficie</a:t>
            </a:r>
          </a:p>
          <a:p>
            <a:pPr marL="114300" indent="0">
              <a:buNone/>
            </a:pPr>
            <a:r>
              <a:rPr lang="it-IT" sz="2100" dirty="0"/>
              <a:t>vitata da considerarsi, per quanto attiene le fasce laterali, sarà fino ad un massimo</a:t>
            </a:r>
          </a:p>
          <a:p>
            <a:pPr marL="114300" indent="0">
              <a:buNone/>
            </a:pPr>
            <a:r>
              <a:rPr lang="it-IT" sz="2100" dirty="0"/>
              <a:t>di metri 1,5 per lato e di tre metri sulle testate per le aree di servizio, ivi comprese le</a:t>
            </a:r>
          </a:p>
          <a:p>
            <a:pPr marL="114300" indent="0">
              <a:buNone/>
            </a:pPr>
            <a:r>
              <a:rPr lang="it-IT" sz="2100" dirty="0"/>
              <a:t>capezzagne, qualora effettivamente esistenti.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31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it-IT" sz="2100" dirty="0"/>
              <a:t>Articolo 4</a:t>
            </a:r>
          </a:p>
          <a:p>
            <a:pPr marL="114300" indent="0" algn="just">
              <a:buNone/>
            </a:pPr>
            <a:r>
              <a:rPr lang="it-IT" sz="2100" dirty="0"/>
              <a:t>Schedario viticolo: gestione</a:t>
            </a:r>
          </a:p>
          <a:p>
            <a:pPr marL="114300" indent="0" algn="just">
              <a:buNone/>
            </a:pPr>
            <a:r>
              <a:rPr lang="it-IT" sz="2100" dirty="0"/>
              <a:t>1. Lo Schedario viticolo, strutturato ai sensi del Reg. (CE) n. 436/2009, è parte</a:t>
            </a:r>
          </a:p>
          <a:p>
            <a:pPr marL="114300" indent="0" algn="just">
              <a:buNone/>
            </a:pPr>
            <a:r>
              <a:rPr lang="it-IT" sz="2100" dirty="0"/>
              <a:t>integrante del SIAN nonché del Sistema integrato di gestione e controllo (SIGC), ed è</a:t>
            </a:r>
          </a:p>
          <a:p>
            <a:pPr marL="114300" indent="0" algn="just">
              <a:buNone/>
            </a:pPr>
            <a:r>
              <a:rPr lang="it-IT" sz="2100" dirty="0"/>
              <a:t>dotato di un sistema di identificazione geografica (GIS).</a:t>
            </a:r>
          </a:p>
          <a:p>
            <a:pPr marL="114300" indent="0" algn="just">
              <a:buNone/>
            </a:pPr>
            <a:r>
              <a:rPr lang="it-IT" sz="2100" dirty="0"/>
              <a:t>2. Le informazioni inerenti la gestione del potenziale viticolo presenti nei sistemi</a:t>
            </a:r>
          </a:p>
          <a:p>
            <a:pPr marL="114300" indent="0" algn="just">
              <a:buNone/>
            </a:pPr>
            <a:r>
              <a:rPr lang="it-IT" sz="2100" dirty="0"/>
              <a:t>informativi regionali confluiscono nello Schedario viticolo in ambito dei servizi SIAN,</a:t>
            </a:r>
          </a:p>
          <a:p>
            <a:pPr marL="114300" indent="0" algn="just">
              <a:buNone/>
            </a:pPr>
            <a:r>
              <a:rPr lang="it-IT" sz="2100" dirty="0"/>
              <a:t>secondo le modalità informatiche concordate tra Agea Coordinamento e le Regioni e</a:t>
            </a:r>
          </a:p>
          <a:p>
            <a:pPr marL="114300" indent="0" algn="just">
              <a:buNone/>
            </a:pPr>
            <a:r>
              <a:rPr lang="it-IT" sz="2100" dirty="0"/>
              <a:t>province autonome.</a:t>
            </a:r>
          </a:p>
          <a:p>
            <a:pPr marL="114300" indent="0" algn="just">
              <a:buNone/>
            </a:pPr>
            <a:r>
              <a:rPr lang="it-IT" sz="2100" dirty="0"/>
              <a:t>3. Il presupposto per la gestione delle superfici vitate nello Schedario viticolo è che le</a:t>
            </a:r>
          </a:p>
          <a:p>
            <a:pPr marL="114300" indent="0" algn="just">
              <a:buNone/>
            </a:pPr>
            <a:r>
              <a:rPr lang="it-IT" sz="2100" dirty="0"/>
              <a:t>stesse siano presenti nel Fascicolo aziendale riferito al conduttore della superficie</a:t>
            </a:r>
          </a:p>
          <a:p>
            <a:pPr marL="114300" indent="0" algn="just">
              <a:buNone/>
            </a:pPr>
            <a:r>
              <a:rPr lang="it-IT" sz="2100" dirty="0"/>
              <a:t>interessata.</a:t>
            </a:r>
          </a:p>
          <a:p>
            <a:pPr marL="114300" indent="0" algn="just">
              <a:buNone/>
            </a:pPr>
            <a:r>
              <a:rPr lang="it-IT" sz="2100" dirty="0"/>
              <a:t>4. Nell'ambito dello Schedario viticolo, per ogni superficie vitata presente nel fascicolo</a:t>
            </a:r>
          </a:p>
          <a:p>
            <a:pPr marL="114300" indent="0" algn="just">
              <a:buNone/>
            </a:pPr>
            <a:r>
              <a:rPr lang="it-IT" sz="2100" dirty="0"/>
              <a:t>aziendale, oltre ai dati inerenti la superficie condotta e quella riscontrata in ambito</a:t>
            </a:r>
          </a:p>
          <a:p>
            <a:pPr marL="114300" indent="0" algn="just">
              <a:buNone/>
            </a:pPr>
            <a:r>
              <a:rPr lang="it-IT" sz="2100" dirty="0"/>
              <a:t>SIGC, vengono riportate tutte le informazioni di carattere tecnico, agronomico e di</a:t>
            </a:r>
          </a:p>
          <a:p>
            <a:pPr marL="114300" indent="0" algn="just">
              <a:buNone/>
            </a:pPr>
            <a:r>
              <a:rPr lang="it-IT" sz="2100" dirty="0"/>
              <a:t>idoneità produttiva che, nel loro insieme, determinano il potenziale viticolo dell'azienda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75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it-IT" sz="2100" dirty="0"/>
              <a:t>5. L'iscrizione delle unità vitate e/o delle unità vitate estese nello Schedario viticolo</a:t>
            </a:r>
          </a:p>
          <a:p>
            <a:pPr marL="114300" indent="0" algn="just">
              <a:buNone/>
            </a:pPr>
            <a:r>
              <a:rPr lang="it-IT" sz="2100" dirty="0"/>
              <a:t>costituisce presupposto inderogabile per procedere a variazioni del potenziale</a:t>
            </a:r>
          </a:p>
          <a:p>
            <a:pPr marL="114300" indent="0" algn="just">
              <a:buNone/>
            </a:pPr>
            <a:r>
              <a:rPr lang="it-IT" sz="2100" dirty="0"/>
              <a:t>produttivo viticolo aziendale e per accedere alle misure strutturali e di mercato ai sensi</a:t>
            </a:r>
          </a:p>
          <a:p>
            <a:pPr marL="114300" indent="0" algn="just">
              <a:buNone/>
            </a:pPr>
            <a:r>
              <a:rPr lang="it-IT" sz="2100" dirty="0"/>
              <a:t>della normativa comunitaria, nazionale e regionale, e per adempiere alle disposizioni in</a:t>
            </a:r>
          </a:p>
          <a:p>
            <a:pPr marL="114300" indent="0" algn="just">
              <a:buNone/>
            </a:pPr>
            <a:r>
              <a:rPr lang="it-IT" sz="2100" dirty="0"/>
              <a:t>materia di dichiarazione annuale di vendemmia e di produzione e di rivendicazione</a:t>
            </a:r>
          </a:p>
          <a:p>
            <a:pPr marL="114300" indent="0" algn="just">
              <a:buNone/>
            </a:pPr>
            <a:r>
              <a:rPr lang="it-IT" sz="2100" dirty="0"/>
              <a:t>delle produzioni DO.</a:t>
            </a:r>
          </a:p>
          <a:p>
            <a:pPr marL="114300" indent="0" algn="just">
              <a:buNone/>
            </a:pPr>
            <a:r>
              <a:rPr lang="it-IT" sz="2100" dirty="0"/>
              <a:t>6. Tutte le dichiarazioni/comunicazioni a carico del conduttore, connesse</a:t>
            </a:r>
          </a:p>
          <a:p>
            <a:pPr marL="114300" indent="0" algn="just">
              <a:buNone/>
            </a:pPr>
            <a:r>
              <a:rPr lang="it-IT" sz="2100" dirty="0"/>
              <a:t>all'aggiornamento dello Schedario viticolo sono effettuate mediante i servizi telematici</a:t>
            </a:r>
          </a:p>
          <a:p>
            <a:pPr marL="114300" indent="0" algn="just">
              <a:buNone/>
            </a:pPr>
            <a:r>
              <a:rPr lang="it-IT" sz="2100" dirty="0"/>
              <a:t>resi disponibili in ambito SIAN.</a:t>
            </a:r>
          </a:p>
          <a:p>
            <a:pPr marL="114300" indent="0" algn="just">
              <a:buNone/>
            </a:pPr>
            <a:r>
              <a:rPr lang="it-IT" sz="2100" dirty="0"/>
              <a:t>7. I procedimenti amministrativi di cui alla successiva Sezione B e C del Capitolo II</a:t>
            </a:r>
          </a:p>
          <a:p>
            <a:pPr marL="114300" indent="0" algn="just">
              <a:buNone/>
            </a:pPr>
            <a:r>
              <a:rPr lang="it-IT" sz="2100" dirty="0"/>
              <a:t>sono stabiliti dalle Regioni per quanto di loro competenza. Le procedure informatiche</a:t>
            </a:r>
          </a:p>
          <a:p>
            <a:pPr marL="114300" indent="0" algn="just">
              <a:buNone/>
            </a:pPr>
            <a:r>
              <a:rPr lang="it-IT" sz="2100" dirty="0"/>
              <a:t>relative a detti procedimenti amministrativi sono stabilite in accordo tra le Regioni e</a:t>
            </a:r>
          </a:p>
          <a:p>
            <a:pPr marL="114300" indent="0" algn="just">
              <a:buNone/>
            </a:pPr>
            <a:r>
              <a:rPr lang="it-IT" sz="2100" dirty="0"/>
              <a:t>Agea Coordinamento</a:t>
            </a:r>
            <a:r>
              <a:rPr lang="it-IT" sz="2100" dirty="0" smtClean="0"/>
              <a:t>.</a:t>
            </a:r>
          </a:p>
          <a:p>
            <a:pPr marL="114300" indent="0" algn="just">
              <a:buNone/>
            </a:pPr>
            <a:r>
              <a:rPr lang="it-IT" sz="2100" dirty="0"/>
              <a:t>8. Le Regioni, in accordo con Agea Coordinamento, possono stabilire specifiche</a:t>
            </a:r>
          </a:p>
          <a:p>
            <a:pPr marL="114300" indent="0" algn="just">
              <a:buNone/>
            </a:pPr>
            <a:r>
              <a:rPr lang="it-IT" sz="2100" dirty="0"/>
              <a:t>modalità di accesso ai servizi telematici in argomento, in base alle impostazioni del</a:t>
            </a:r>
          </a:p>
          <a:p>
            <a:pPr marL="114300" indent="0" algn="just">
              <a:buNone/>
            </a:pPr>
            <a:r>
              <a:rPr lang="it-IT" sz="2100" dirty="0"/>
              <a:t>proprio sistema informativo agricolo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5124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it-IT" sz="2100" dirty="0"/>
              <a:t>9. Le informazioni presenti nello Schedario viticolo e per le finalità ivi previste, sono a</a:t>
            </a:r>
          </a:p>
          <a:p>
            <a:pPr marL="114300" indent="0" algn="just">
              <a:buNone/>
            </a:pPr>
            <a:r>
              <a:rPr lang="it-IT" sz="2100" dirty="0"/>
              <a:t>disposizione degli enti e strutture di controllo incaricati alla gestione ed al controllo</a:t>
            </a:r>
          </a:p>
          <a:p>
            <a:pPr marL="114300" indent="0" algn="just">
              <a:buNone/>
            </a:pPr>
            <a:r>
              <a:rPr lang="it-IT" sz="2100" dirty="0"/>
              <a:t>delle rispettive DO, nonché agli organi dello Stato preposti ai controlli e ai consorzi di</a:t>
            </a:r>
          </a:p>
          <a:p>
            <a:pPr marL="114300" indent="0" algn="just">
              <a:buNone/>
            </a:pPr>
            <a:r>
              <a:rPr lang="it-IT" sz="2100" dirty="0"/>
              <a:t>tutela riconosciuti ai sensi dell'articolo 17 del decreto legislativo in riferimento alle</a:t>
            </a:r>
          </a:p>
          <a:p>
            <a:pPr marL="114300" indent="0" algn="just">
              <a:buNone/>
            </a:pPr>
            <a:r>
              <a:rPr lang="it-IT" sz="2100" dirty="0"/>
              <a:t>singole denominazioni ed indicazioni geografiche di competenza.</a:t>
            </a:r>
          </a:p>
          <a:p>
            <a:pPr marL="114300" indent="0" algn="just">
              <a:buNone/>
            </a:pPr>
            <a:r>
              <a:rPr lang="it-IT" sz="2100" dirty="0"/>
              <a:t>10. La misurazione della superficie della parcella viticola aziendale, definita in</a:t>
            </a:r>
          </a:p>
          <a:p>
            <a:pPr marL="114300" indent="0" algn="just">
              <a:buNone/>
            </a:pPr>
            <a:r>
              <a:rPr lang="it-IT" sz="2100" dirty="0"/>
              <a:t>coerenza con l'appezzamento viticolo di appartenenza, come determinata all'articolo 3,</a:t>
            </a:r>
          </a:p>
          <a:p>
            <a:pPr marL="114300" indent="0" algn="just">
              <a:buNone/>
            </a:pPr>
            <a:r>
              <a:rPr lang="it-IT" sz="2100" dirty="0"/>
              <a:t>costituisce il valore presente nel SIGC. Tale valore è utilizzato come riferimento per</a:t>
            </a:r>
          </a:p>
          <a:p>
            <a:pPr marL="114300" indent="0" algn="just">
              <a:buNone/>
            </a:pPr>
            <a:r>
              <a:rPr lang="it-IT" sz="2100" dirty="0"/>
              <a:t>tutti gli ambiti riportati di seguito:</a:t>
            </a:r>
          </a:p>
          <a:p>
            <a:pPr marL="114300" indent="0" algn="just">
              <a:buNone/>
            </a:pPr>
            <a:r>
              <a:rPr lang="it-IT" sz="2100" dirty="0"/>
              <a:t>fascicolo aziendale;</a:t>
            </a:r>
          </a:p>
          <a:p>
            <a:pPr marL="114300" indent="0" algn="just">
              <a:buNone/>
            </a:pPr>
            <a:r>
              <a:rPr lang="it-IT" sz="2100" dirty="0"/>
              <a:t>schedario viticolo;</a:t>
            </a:r>
          </a:p>
          <a:p>
            <a:pPr marL="114300" indent="0" algn="just">
              <a:buNone/>
            </a:pPr>
            <a:r>
              <a:rPr lang="it-IT" sz="2100" dirty="0"/>
              <a:t>inventario del potenziale produttivo;</a:t>
            </a:r>
          </a:p>
          <a:p>
            <a:pPr marL="114300" indent="0" algn="just">
              <a:buNone/>
            </a:pPr>
            <a:r>
              <a:rPr lang="it-IT" sz="2100" dirty="0"/>
              <a:t>procedimenti amministrativi (estirpo, </a:t>
            </a:r>
            <a:r>
              <a:rPr lang="it-IT" sz="2100" dirty="0" smtClean="0"/>
              <a:t>impianto);</a:t>
            </a:r>
            <a:endParaRPr lang="it-IT" sz="2100" dirty="0"/>
          </a:p>
          <a:p>
            <a:pPr marL="114300" indent="0" algn="just">
              <a:buNone/>
            </a:pPr>
            <a:r>
              <a:rPr lang="it-IT" sz="2100" dirty="0"/>
              <a:t>dichiarazioni di vendemmia annuali;</a:t>
            </a:r>
          </a:p>
          <a:p>
            <a:pPr marL="114300" indent="0" algn="just">
              <a:buNone/>
            </a:pPr>
            <a:r>
              <a:rPr lang="it-IT" sz="2100" dirty="0"/>
              <a:t>rivendicazioni DO;</a:t>
            </a:r>
          </a:p>
          <a:p>
            <a:pPr marL="114300" indent="0" algn="just">
              <a:buNone/>
            </a:pPr>
            <a:r>
              <a:rPr lang="it-IT" sz="2100" dirty="0"/>
              <a:t>regime domanda unica;</a:t>
            </a:r>
          </a:p>
          <a:p>
            <a:pPr marL="114300" indent="0" algn="just">
              <a:buNone/>
            </a:pPr>
            <a:r>
              <a:rPr lang="it-IT" sz="2100" dirty="0"/>
              <a:t>sviluppo rurale;</a:t>
            </a:r>
          </a:p>
          <a:p>
            <a:pPr marL="114300" indent="0" algn="just">
              <a:buNone/>
            </a:pPr>
            <a:r>
              <a:rPr lang="it-IT" sz="2100" dirty="0"/>
              <a:t>attività di controllo svolta dagli enti e strutture di controllo</a:t>
            </a:r>
            <a:r>
              <a:rPr lang="it-IT" sz="2100" dirty="0" smtClean="0"/>
              <a:t>;</a:t>
            </a:r>
            <a:endParaRPr lang="it-IT" sz="2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11011" cy="10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655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iacen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iacent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3334</TotalTime>
  <Words>1032</Words>
  <Application>Microsoft Office PowerPoint</Application>
  <PresentationFormat>Presentazione su schermo (4:3)</PresentationFormat>
  <Paragraphs>140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Adiacente</vt:lpstr>
      <vt:lpstr>VALORITALIA S.r.l.  Società per la certificazione della qualità e delle produzioni vitivinicole italiane </vt:lpstr>
      <vt:lpstr> SCHEDARIO VITICOLO  D.M. 16/12/2010 GU n. 16 del 21-01-2011 Disposizione applicative del decreto legislativo 8 aprile 2010 n. 61  relativo alla tutela delle denominazioni di origine e delle indicazioni geografiche dei vini per quanto concerne la disciplina dello schedario viticolo e della rivendicazione annuale delle produzioni</vt:lpstr>
      <vt:lpstr> SCHEDARI VITICOLO  D.M. 16/12/2010 GU n. 16 del 21-01-2011</vt:lpstr>
      <vt:lpstr>             </vt:lpstr>
      <vt:lpstr>Diapositiva 5</vt:lpstr>
      <vt:lpstr>Diapositiva 6</vt:lpstr>
      <vt:lpstr>Diapositiva 7</vt:lpstr>
      <vt:lpstr>Diapositiva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valoritalia</dc:creator>
  <cp:lastModifiedBy>francesco chiti</cp:lastModifiedBy>
  <cp:revision>184</cp:revision>
  <cp:lastPrinted>2016-03-02T14:34:17Z</cp:lastPrinted>
  <dcterms:created xsi:type="dcterms:W3CDTF">2011-11-23T10:45:21Z</dcterms:created>
  <dcterms:modified xsi:type="dcterms:W3CDTF">2016-03-02T22:47:34Z</dcterms:modified>
</cp:coreProperties>
</file>